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76" r:id="rId3"/>
    <p:sldId id="27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3" r:id="rId12"/>
    <p:sldId id="266" r:id="rId13"/>
    <p:sldId id="270" r:id="rId14"/>
    <p:sldId id="272" r:id="rId15"/>
    <p:sldId id="273" r:id="rId16"/>
    <p:sldId id="274" r:id="rId17"/>
    <p:sldId id="275" r:id="rId18"/>
    <p:sldId id="268" r:id="rId19"/>
    <p:sldId id="269" r:id="rId20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872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カーボンナノチューブ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BFC74-D19C-D54D-BCC3-7CB4A64CEAD2}" type="datetimeFigureOut">
              <a:rPr lang="ja-JP" altLang="en-US" smtClean="0"/>
              <a:pPr/>
              <a:t>16.6.12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ea typeface="小塚明朝 Pro B"/>
              </a:defRPr>
            </a:lvl1pPr>
          </a:lstStyle>
          <a:p>
            <a:r>
              <a:rPr lang="ja-JP" altLang="en-US" dirty="0" smtClean="0"/>
              <a:t>地球システム設計論</a:t>
            </a:r>
            <a:endParaRPr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E7CD5-68C1-FD40-BCDF-E6E70250DD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3200" kern="1200">
          <a:solidFill>
            <a:schemeClr val="tx1"/>
          </a:solidFill>
          <a:latin typeface="+mj-lt"/>
          <a:ea typeface="小塚明朝 Pro B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 29"/>
          <p:cNvSpPr>
            <a:spLocks noGrp="1"/>
          </p:cNvSpPr>
          <p:nvPr>
            <p:ph type="ctrTitle"/>
          </p:nvPr>
        </p:nvSpPr>
        <p:spPr>
          <a:xfrm>
            <a:off x="685800" y="431801"/>
            <a:ext cx="7772400" cy="850900"/>
          </a:xfrm>
        </p:spPr>
        <p:txBody>
          <a:bodyPr>
            <a:normAutofit/>
          </a:bodyPr>
          <a:lstStyle/>
          <a:p>
            <a:r>
              <a:rPr lang="en-US" altLang="ja-JP" sz="2400" dirty="0" err="1" smtClean="0"/>
              <a:t>Fulleren</a:t>
            </a:r>
            <a:r>
              <a:rPr lang="en-US" altLang="ja-JP" sz="2400" dirty="0" smtClean="0"/>
              <a:t> and Carbon </a:t>
            </a:r>
            <a:r>
              <a:rPr lang="en-US" altLang="ja-JP" sz="2400" dirty="0" err="1" smtClean="0"/>
              <a:t>nanotubes</a:t>
            </a:r>
            <a:endParaRPr lang="ja-JP" altLang="en-US" sz="2400" dirty="0"/>
          </a:p>
        </p:txBody>
      </p:sp>
      <p:pic>
        <p:nvPicPr>
          <p:cNvPr id="35" name="図 34" descr="スクリーンショット 2015-06-14 12.57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60" y="3085881"/>
            <a:ext cx="2986066" cy="1027812"/>
          </a:xfrm>
          <a:prstGeom prst="rect">
            <a:avLst/>
          </a:prstGeom>
        </p:spPr>
      </p:pic>
      <p:sp>
        <p:nvSpPr>
          <p:cNvPr id="36" name="タイトル 29"/>
          <p:cNvSpPr txBox="1">
            <a:spLocks/>
          </p:cNvSpPr>
          <p:nvPr/>
        </p:nvSpPr>
        <p:spPr>
          <a:xfrm>
            <a:off x="685800" y="6007100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2010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9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月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4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日、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C60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フラーレン発見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25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グーグルトップページのエンブレムに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C60</a:t>
            </a: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が登場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685800" y="3037816"/>
            <a:ext cx="8191425" cy="1636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1996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年ノーベル化学賞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ハロルド・クロトー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リチャード・スモーリー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ロバート・カール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685800" y="431801"/>
            <a:ext cx="7549856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685800" y="4556724"/>
            <a:ext cx="3360015" cy="2301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ヒト免疫不全ウイルス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(HIV)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の特効薬</a:t>
            </a: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化粧品</a:t>
            </a: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半導体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685800" y="431801"/>
            <a:ext cx="3556414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8" name="図 7" descr="REF-FULLER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75" y="-1"/>
            <a:ext cx="4683125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名称未設定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85" y="813972"/>
            <a:ext cx="6598106" cy="5230058"/>
          </a:xfrm>
          <a:prstGeom prst="rect">
            <a:avLst/>
          </a:prstGeom>
        </p:spPr>
      </p:pic>
      <p:sp>
        <p:nvSpPr>
          <p:cNvPr id="36" name="タイトル 29"/>
          <p:cNvSpPr txBox="1">
            <a:spLocks/>
          </p:cNvSpPr>
          <p:nvPr/>
        </p:nvSpPr>
        <p:spPr>
          <a:xfrm>
            <a:off x="0" y="6044030"/>
            <a:ext cx="9143999" cy="813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1" lang="en-US" altLang="ja-JP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C60</a:t>
            </a: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以外の多階層なフラーレン　日経サイエンス</a:t>
            </a:r>
            <a:r>
              <a:rPr kumimoji="1" lang="en-US" altLang="ja-JP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1998/04</a:t>
            </a: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0" y="431801"/>
            <a:ext cx="9143999" cy="3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0" y="6044030"/>
            <a:ext cx="9143999" cy="813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カーボンナノチューブ</a:t>
            </a:r>
          </a:p>
          <a:p>
            <a:pPr lvl="0" algn="ctr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1991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　名城大学　飯島澄男　が発見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0" y="431801"/>
            <a:ext cx="9143999" cy="3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6" name="図 5" descr="640px-名城2010Fとともに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76" y="861723"/>
            <a:ext cx="3508991" cy="5153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0" y="5922440"/>
            <a:ext cx="9143999" cy="813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ハイパーダイヤモンド</a:t>
            </a: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市販の多結晶質ダイヤモンドより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3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倍程度硬い（摩耗抵抗、破壊靱性）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0" y="431801"/>
            <a:ext cx="9143999" cy="3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6" name="図 5" descr="Aggregated diamond nanoro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02" y="1061582"/>
            <a:ext cx="5661281" cy="4590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0" y="5211425"/>
            <a:ext cx="9143999" cy="1524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半導体：銅の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1,000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倍以上の高電流密度耐性、銅の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10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倍の高熱伝導特性</a:t>
            </a:r>
          </a:p>
          <a:p>
            <a:pPr lvl="0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燃料電池：導電性の高さと表面積の大きさ</a:t>
            </a:r>
            <a:r>
              <a:rPr lang="ja-JP" altLang="en-US" sz="2400" dirty="0" smtClean="0">
                <a:ea typeface="小塚明朝 Pro B"/>
              </a:rPr>
              <a:t>を利用して燃料電池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閉口状態で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1,000m2/g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、開口状態で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2,000m2/g</a:t>
            </a:r>
          </a:p>
          <a:p>
            <a:pPr lvl="0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構造体：重量＝アルミの半分、強度＝鋼鉄の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20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倍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0" y="431801"/>
            <a:ext cx="9143999" cy="3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5" name="図 4" descr="1024px-CSIRO_ScienceImage_1074_Carbon_nanotubes_being_spun_to_form_a_ya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75" y="813972"/>
            <a:ext cx="5894364" cy="4214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0" y="5211425"/>
            <a:ext cx="9143999" cy="1524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vl="0">
              <a:spcBef>
                <a:spcPct val="0"/>
              </a:spcBef>
            </a:pPr>
            <a:r>
              <a:rPr lang="en-US" altLang="ja-JP" sz="2400" dirty="0" smtClean="0">
                <a:ea typeface="小塚明朝 Pro B"/>
              </a:rPr>
              <a:t>1895</a:t>
            </a:r>
            <a:r>
              <a:rPr lang="ja-JP" altLang="en-US" sz="2400" dirty="0" smtClean="0">
                <a:ea typeface="小塚明朝 Pro B"/>
              </a:rPr>
              <a:t>年</a:t>
            </a:r>
            <a:r>
              <a:rPr lang="en-US" altLang="ja-JP" sz="2400" dirty="0" smtClean="0">
                <a:ea typeface="小塚明朝 Pro B"/>
              </a:rPr>
              <a:t>	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コンスタンチン・ツィオルコフスキー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		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軌道エレベータ記述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1959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	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ユーリイ・アルツターノフ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		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静止軌道上からその上下にケーブルを伸ばす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		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軌道エレベータの構想発表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0" y="431801"/>
            <a:ext cx="9143999" cy="3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6" name="図 5" descr="news20120220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60" y="813972"/>
            <a:ext cx="5957036" cy="4216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0" y="5211425"/>
            <a:ext cx="9143999" cy="1524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lvl="0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ケーブル強度問題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>
              <a:spcBef>
                <a:spcPct val="0"/>
              </a:spcBef>
            </a:pPr>
            <a:endParaRPr lang="ja-JP" altLang="en-US" sz="2400" dirty="0" smtClean="0">
              <a:latin typeface="+mj-lt"/>
              <a:ea typeface="小塚明朝 Pro B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1975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年、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ジェローム・ピアソン　ケーブル破断長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=4,960km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必要と結論</a:t>
            </a:r>
          </a:p>
          <a:p>
            <a:pPr lvl="0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		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ケブラー繊維でも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200km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。ゆえに軌道エレベータは想像物</a:t>
            </a:r>
          </a:p>
          <a:p>
            <a:pPr lvl="0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1982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年，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破断長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1,000 km 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グラファイト・ウィスカー発見</a:t>
            </a:r>
          </a:p>
          <a:p>
            <a:pPr lvl="0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1991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年，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カーボンナノチューブ発見。実用化可能性</a:t>
            </a:r>
          </a:p>
          <a:p>
            <a:pPr lvl="0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2012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年，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	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大林組　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2050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年の実現を目指すと発表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0" y="431801"/>
            <a:ext cx="9143999" cy="3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5" name="図 4" descr="news20120220_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06" y="1206500"/>
            <a:ext cx="2666694" cy="4004925"/>
          </a:xfrm>
          <a:prstGeom prst="rect">
            <a:avLst/>
          </a:prstGeom>
        </p:spPr>
      </p:pic>
      <p:pic>
        <p:nvPicPr>
          <p:cNvPr id="7" name="図 6" descr="news20120220_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1206500"/>
            <a:ext cx="3215719" cy="4004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0" y="6044030"/>
            <a:ext cx="9143999" cy="813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ctr">
              <a:spcBef>
                <a:spcPct val="0"/>
              </a:spcBef>
            </a:pP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有機</a:t>
            </a:r>
            <a:r>
              <a:rPr kumimoji="1" lang="en-US" altLang="ja-JP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EL</a:t>
            </a: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に</a:t>
            </a: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画像</a:t>
            </a: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素子としての</a:t>
            </a: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カーボンナノチューブ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　</a:t>
            </a: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日経サイエンス</a:t>
            </a:r>
            <a:r>
              <a:rPr kumimoji="1" lang="en-US" altLang="ja-JP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1999/06</a:t>
            </a: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0" y="431801"/>
            <a:ext cx="9143999" cy="3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6" name="図 5" descr="名称未設定-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48" y="813972"/>
            <a:ext cx="8265743" cy="5349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685800" y="5448300"/>
            <a:ext cx="7691415" cy="140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lvl="0" algn="ctr">
              <a:spcBef>
                <a:spcPct val="0"/>
              </a:spcBef>
            </a:pP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メタンハイドレード</a:t>
            </a: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の</a:t>
            </a: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かご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ea typeface="小塚明朝 Pro B"/>
              </a:rPr>
              <a:t>メタンハイドレードは</a:t>
            </a:r>
            <a:r>
              <a:rPr lang="ja-JP" altLang="en-US" sz="2400" dirty="0" smtClean="0">
                <a:ea typeface="小塚明朝 Pro B"/>
              </a:rPr>
              <a:t>領海</a:t>
            </a:r>
            <a:r>
              <a:rPr lang="ja-JP" altLang="en-US" sz="2400" dirty="0" smtClean="0">
                <a:ea typeface="小塚明朝 Pro B"/>
              </a:rPr>
              <a:t>問題に発展しつつ</a:t>
            </a:r>
            <a:r>
              <a:rPr lang="ja-JP" altLang="en-US" sz="2400" dirty="0" smtClean="0">
                <a:ea typeface="小塚明朝 Pro B"/>
              </a:rPr>
              <a:t>ある</a:t>
            </a:r>
            <a:r>
              <a:rPr lang="ja-JP" altLang="en-US" sz="2400" dirty="0" smtClean="0">
                <a:ea typeface="小塚明朝 Pro B"/>
              </a:rPr>
              <a:t>日本周辺でも埋蔵量の多い海洋資源。</a:t>
            </a:r>
            <a:endParaRPr lang="en-US" altLang="ja-JP" sz="2400" dirty="0" smtClean="0">
              <a:ea typeface="小塚明朝 Pro B"/>
            </a:endParaRPr>
          </a:p>
          <a:p>
            <a:pPr lvl="0" algn="ctr">
              <a:spcBef>
                <a:spcPct val="0"/>
              </a:spcBef>
            </a:pP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日経</a:t>
            </a:r>
            <a:r>
              <a:rPr kumimoji="1" lang="ja-JP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サイエンス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0" y="431801"/>
            <a:ext cx="9143999" cy="3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5" name="図 4" descr="名称未設定-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23" y="813972"/>
            <a:ext cx="5006975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685800" y="6007100"/>
            <a:ext cx="3360015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1985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年ハロルド・クロトー、リチャード・スモーリー、ロバート・カールが発見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685800" y="431801"/>
            <a:ext cx="3556414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5" name="図 4" descr="REF-NA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96" y="-17250"/>
            <a:ext cx="4841431" cy="6875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0" y="6044030"/>
            <a:ext cx="9143999" cy="813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炭素原子による平面上の六角形格子をグラフェンシートといい，これを丸めて立体化するとフラーレン，ナノチューブができる。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0" y="431801"/>
            <a:ext cx="9143999" cy="3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5" name="図 4" descr="800px-Types_of_Carbon_Nanotub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59" y="1222815"/>
            <a:ext cx="4782534" cy="4433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0" y="5842001"/>
            <a:ext cx="9144000" cy="1015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vl="0" algn="ctr">
              <a:spcBef>
                <a:spcPct val="0"/>
              </a:spcBef>
            </a:pP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Laminar Dome 1965-</a:t>
            </a: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いろいろなフラードームが開発された。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その１つ，ラミナードームは球体だけではないヴォールト状の構造体の提案を含む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5" name="図 4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282701"/>
            <a:ext cx="5454650" cy="4559300"/>
          </a:xfrm>
          <a:prstGeom prst="rect">
            <a:avLst/>
          </a:prstGeom>
        </p:spPr>
      </p:pic>
      <p:sp>
        <p:nvSpPr>
          <p:cNvPr id="7" name="タイトル 29"/>
          <p:cNvSpPr txBox="1">
            <a:spLocks/>
          </p:cNvSpPr>
          <p:nvPr/>
        </p:nvSpPr>
        <p:spPr>
          <a:xfrm>
            <a:off x="685800" y="431801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 and Carbon 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685800" y="6007100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ラミナードーム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7" name="図 6" descr="名称未設定-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8" y="1698625"/>
            <a:ext cx="6289675" cy="3857625"/>
          </a:xfrm>
          <a:prstGeom prst="rect">
            <a:avLst/>
          </a:prstGeom>
        </p:spPr>
      </p:pic>
      <p:sp>
        <p:nvSpPr>
          <p:cNvPr id="9" name="タイトル 29"/>
          <p:cNvSpPr txBox="1">
            <a:spLocks/>
          </p:cNvSpPr>
          <p:nvPr/>
        </p:nvSpPr>
        <p:spPr>
          <a:xfrm>
            <a:off x="685800" y="431801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 and Carbon 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名称未設定-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888"/>
            <a:ext cx="9144000" cy="4669001"/>
          </a:xfrm>
          <a:prstGeom prst="rect">
            <a:avLst/>
          </a:prstGeom>
        </p:spPr>
      </p:pic>
      <p:sp>
        <p:nvSpPr>
          <p:cNvPr id="8" name="タイトル 29"/>
          <p:cNvSpPr txBox="1">
            <a:spLocks/>
          </p:cNvSpPr>
          <p:nvPr/>
        </p:nvSpPr>
        <p:spPr>
          <a:xfrm>
            <a:off x="685800" y="431801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 and Carbon 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685800" y="6007100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Laminar Dome 1965-</a:t>
            </a: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ヴォールト状に引き延ばしたバージョン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685800" y="6007100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0" algn="ctr">
              <a:spcBef>
                <a:spcPct val="0"/>
              </a:spcBef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Renzo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Piano IBM Travelling</a:t>
            </a:r>
            <a:r>
              <a:rPr kumimoji="1" lang="en-US" altLang="ja-JP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</a:t>
            </a:r>
            <a:r>
              <a:rPr kumimoji="1" lang="en-US" altLang="ja-JP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Pavillion</a:t>
            </a:r>
            <a:r>
              <a:rPr kumimoji="1" lang="en-US" altLang="ja-JP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1983-86</a:t>
            </a:r>
          </a:p>
          <a:p>
            <a:pPr lvl="0" algn="ctr">
              <a:spcBef>
                <a:spcPct val="0"/>
              </a:spcBef>
            </a:pPr>
            <a:r>
              <a:rPr lang="ja-JP" altLang="en-US" sz="2400" baseline="0" dirty="0" smtClean="0">
                <a:latin typeface="+mj-lt"/>
                <a:ea typeface="小塚明朝 Pro B"/>
                <a:cs typeface="+mj-cs"/>
              </a:rPr>
              <a:t>ラミナードームに準じた正八面体モジュールのヴォールト構造の仮設展示スペース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7" name="図 6" descr="tumblr_nk8xaiN9qa1rx4goto1_12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26" y="1196680"/>
            <a:ext cx="7225350" cy="4820664"/>
          </a:xfrm>
          <a:prstGeom prst="rect">
            <a:avLst/>
          </a:prstGeom>
        </p:spPr>
      </p:pic>
      <p:sp>
        <p:nvSpPr>
          <p:cNvPr id="9" name="タイトル 29"/>
          <p:cNvSpPr txBox="1">
            <a:spLocks/>
          </p:cNvSpPr>
          <p:nvPr/>
        </p:nvSpPr>
        <p:spPr>
          <a:xfrm>
            <a:off x="685800" y="431801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 and Carbon 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685800" y="6007100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Renzo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Piano IBM Travelling</a:t>
            </a:r>
            <a:r>
              <a:rPr kumimoji="1" lang="en-US" altLang="ja-JP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</a:t>
            </a:r>
            <a:r>
              <a:rPr kumimoji="1" lang="en-US" altLang="ja-JP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Pavillion</a:t>
            </a:r>
            <a:r>
              <a:rPr kumimoji="1" lang="en-US" altLang="ja-JP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1983-86</a:t>
            </a: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685800" y="431801"/>
            <a:ext cx="777240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 and Carbon 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5" name="図 4" descr="tumblr_nk8xaiN9qa1rx4goto2_12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65" y="1184164"/>
            <a:ext cx="6888676" cy="459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29"/>
          <p:cNvSpPr txBox="1">
            <a:spLocks/>
          </p:cNvSpPr>
          <p:nvPr/>
        </p:nvSpPr>
        <p:spPr>
          <a:xfrm>
            <a:off x="304800" y="3530600"/>
            <a:ext cx="3741015" cy="332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ハロルド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・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クロトー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らは，炭素が</a:t>
            </a:r>
            <a:r>
              <a:rPr lang="en-US" altLang="ja-JP" sz="2400" dirty="0" smtClean="0">
                <a:latin typeface="+mj-lt"/>
                <a:ea typeface="小塚明朝 Pro B"/>
                <a:cs typeface="+mj-cs"/>
              </a:rPr>
              <a:t>60</a:t>
            </a: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個の塊が非常に安定した性質を示す，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つまり壊れにくいことを実験で見出していた。</a:t>
            </a: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endParaRPr lang="en-US" altLang="ja-JP" sz="2400" dirty="0" smtClean="0">
              <a:latin typeface="+mj-lt"/>
              <a:ea typeface="小塚明朝 Pro B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lang="ja-JP" altLang="en-US" sz="2400" dirty="0" smtClean="0">
                <a:latin typeface="+mj-lt"/>
                <a:ea typeface="小塚明朝 Pro B"/>
                <a:cs typeface="+mj-cs"/>
              </a:rPr>
              <a:t>それがどんな形をしているのかわからなかった。そんなある日，モントリオ＾る万博のフラードームを思い出し，球体構造を形成する炭素６０個の構造物に気づいた。</a:t>
            </a:r>
            <a:endParaRPr kumimoji="1" lang="en-US" altLang="ja-JP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sp>
        <p:nvSpPr>
          <p:cNvPr id="9" name="タイトル 29"/>
          <p:cNvSpPr txBox="1">
            <a:spLocks/>
          </p:cNvSpPr>
          <p:nvPr/>
        </p:nvSpPr>
        <p:spPr>
          <a:xfrm>
            <a:off x="685800" y="431801"/>
            <a:ext cx="3556414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Fulleren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 and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Carbon </a:t>
            </a:r>
            <a:r>
              <a:rPr kumimoji="1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小塚明朝 Pro B"/>
                <a:cs typeface="+mj-cs"/>
              </a:rPr>
              <a:t>nanotubes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小塚明朝 Pro B"/>
              <a:cs typeface="+mj-cs"/>
            </a:endParaRPr>
          </a:p>
        </p:txBody>
      </p:sp>
      <p:pic>
        <p:nvPicPr>
          <p:cNvPr id="5" name="図 4" descr="REF-NA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96" y="-17250"/>
            <a:ext cx="4841431" cy="6875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542</Words>
  <Application>Microsoft Macintosh PowerPoint</Application>
  <PresentationFormat>画面に合わせる (4:3)</PresentationFormat>
  <Paragraphs>73</Paragraphs>
  <Slides>19</Slides>
  <Notes>0</Notes>
  <HiddenSlides>0</HiddenSlides>
  <MMClips>0</MMClips>
  <ScaleCrop>false</ScaleCrop>
  <HeadingPairs>
    <vt:vector size="4" baseType="variant">
      <vt:variant>
        <vt:lpstr>デザイン テンプレート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テーマ</vt:lpstr>
      <vt:lpstr>Fulleren and Carbon nanotubes</vt:lpstr>
      <vt:lpstr>スライド 2</vt:lpstr>
      <vt:lpstr>スライド 3</vt:lpstr>
      <vt:lpstr>スライド 4</vt:lpstr>
      <vt:lpstr>スライド 5</vt:lpstr>
      <vt:lpstr>スライド 6</vt:lpstr>
      <vt:lpstr>スライド 7</vt:lpstr>
      <vt:lpstr>スライド 8</vt:lpstr>
      <vt:lpstr>スライド 9</vt:lpstr>
      <vt:lpstr>スライド 10</vt:lpstr>
      <vt:lpstr>スライド 11</vt:lpstr>
      <vt:lpstr>スライド 12</vt:lpstr>
      <vt:lpstr>スライド 13</vt:lpstr>
      <vt:lpstr>スライド 14</vt:lpstr>
      <vt:lpstr>スライド 15</vt:lpstr>
      <vt:lpstr>スライド 16</vt:lpstr>
      <vt:lpstr>スライド 17</vt:lpstr>
      <vt:lpstr>スライド 18</vt:lpstr>
      <vt:lpstr>スライド 19</vt:lpstr>
    </vt:vector>
  </TitlesOfParts>
  <Company>鳴川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ジオデシックドーム </dc:title>
  <dc:creator>鳴川 肇</dc:creator>
  <cp:lastModifiedBy>鳴川 肇</cp:lastModifiedBy>
  <cp:revision>20</cp:revision>
  <dcterms:created xsi:type="dcterms:W3CDTF">2016-06-12T06:23:57Z</dcterms:created>
  <dcterms:modified xsi:type="dcterms:W3CDTF">2016-06-12T07:13:39Z</dcterms:modified>
</cp:coreProperties>
</file>